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1" r:id="rId2"/>
    <p:sldId id="304" r:id="rId3"/>
    <p:sldId id="289" r:id="rId4"/>
    <p:sldId id="285" r:id="rId5"/>
    <p:sldId id="286" r:id="rId6"/>
    <p:sldId id="271" r:id="rId7"/>
    <p:sldId id="275" r:id="rId8"/>
    <p:sldId id="287" r:id="rId9"/>
    <p:sldId id="283" r:id="rId10"/>
    <p:sldId id="284" r:id="rId11"/>
    <p:sldId id="297" r:id="rId12"/>
    <p:sldId id="303" r:id="rId13"/>
    <p:sldId id="292" r:id="rId14"/>
    <p:sldId id="291" r:id="rId15"/>
    <p:sldId id="299" r:id="rId16"/>
    <p:sldId id="302" r:id="rId17"/>
    <p:sldId id="320" r:id="rId18"/>
    <p:sldId id="322" r:id="rId19"/>
    <p:sldId id="321" r:id="rId2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0801" initials="4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D79D13"/>
    <a:srgbClr val="728FA5"/>
    <a:srgbClr val="F0BC5E"/>
    <a:srgbClr val="985224"/>
    <a:srgbClr val="8C5AFB"/>
    <a:srgbClr val="803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71" autoAdjust="0"/>
    <p:restoredTop sz="94653"/>
  </p:normalViewPr>
  <p:slideViewPr>
    <p:cSldViewPr snapToGrid="0" snapToObjects="1">
      <p:cViewPr varScale="1">
        <p:scale>
          <a:sx n="159" d="100"/>
          <a:sy n="159" d="100"/>
        </p:scale>
        <p:origin x="2406" y="132"/>
      </p:cViewPr>
      <p:guideLst>
        <p:guide orient="horz" pos="2160"/>
        <p:guide pos="30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dd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0405D-CED5-4B80-B28C-5CCC34AA5399}" type="datetimeFigureOut">
              <a:rPr lang="it-IT" smtClean="0"/>
              <a:t>20/12/2021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Emanuele Mikhaeil , 944427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D5BDE-E10D-4365-8658-04E24272FE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dd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220FA-9266-4531-B8DC-943947792C5B}" type="datetimeFigureOut">
              <a:rPr lang="it-IT" smtClean="0"/>
              <a:t>20/12/2021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Emanuele Mikhaeil , 944427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77F0D-1703-43FD-BF70-1D5A87213BB0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2157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Emanuele Mikhaeil 944427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 panose="020B0604020202090204"/>
          <a:ea typeface="+mj-ea"/>
          <a:cs typeface="Arial" panose="020B0604020202090204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panose="05000000000000000000" pitchFamily="2" charset="2"/>
        <a:buNone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slide" Target="slide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24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5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12" Type="http://schemas.openxmlformats.org/officeDocument/2006/relationships/slide" Target="slide14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13.xml"/><Relationship Id="rId5" Type="http://schemas.openxmlformats.org/officeDocument/2006/relationships/slide" Target="slide7.xml"/><Relationship Id="rId15" Type="http://schemas.openxmlformats.org/officeDocument/2006/relationships/slide" Target="slide17.xml"/><Relationship Id="rId10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slide" Target="slide11.xml"/><Relationship Id="rId14" Type="http://schemas.openxmlformats.org/officeDocument/2006/relationships/slide" Target="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2.png"/><Relationship Id="rId4" Type="http://schemas.openxmlformats.org/officeDocument/2006/relationships/image" Target="file:///C:\Users\40801\AppData\Local\Temp\wps\INetCache\40c80eb514fc3f5bf64f6353cd3ff07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slide" Target="slide2.xml"/><Relationship Id="rId4" Type="http://schemas.openxmlformats.org/officeDocument/2006/relationships/image" Target="../media/image22.png"/><Relationship Id="rId9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>
            <a:fillRect/>
          </a:stretch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414972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/>
          </a:p>
        </p:txBody>
      </p:sp>
      <p:sp>
        <p:nvSpPr>
          <p:cNvPr id="132" name="Titolo 1"/>
          <p:cNvSpPr txBox="1"/>
          <p:nvPr/>
        </p:nvSpPr>
        <p:spPr>
          <a:xfrm>
            <a:off x="628834" y="3983038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endParaRPr lang="it-IT" dirty="0"/>
          </a:p>
        </p:txBody>
      </p:sp>
      <p:sp>
        <p:nvSpPr>
          <p:cNvPr id="133" name="Sottotitolo 2"/>
          <p:cNvSpPr txBox="1"/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-20320" y="4139565"/>
            <a:ext cx="916432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prstClr val="white"/>
              </a:solidFill>
              <a:sym typeface="+mn-ea"/>
            </a:endParaRPr>
          </a:p>
          <a:p>
            <a:pPr algn="ctr"/>
            <a:r>
              <a:rPr lang="en-US" sz="3200" b="1" dirty="0">
                <a:solidFill>
                  <a:prstClr val="white"/>
                </a:solidFill>
                <a:sym typeface="+mn-ea"/>
              </a:rPr>
              <a:t>A Clinical Validation Tool for Children </a:t>
            </a:r>
            <a:endParaRPr lang="en-US" sz="3200" b="1" dirty="0">
              <a:solidFill>
                <a:prstClr val="white"/>
              </a:solidFill>
            </a:endParaRPr>
          </a:p>
          <a:p>
            <a:pPr algn="ctr"/>
            <a:r>
              <a:rPr lang="en-US" sz="3200" b="1" dirty="0">
                <a:solidFill>
                  <a:prstClr val="white"/>
                </a:solidFill>
                <a:sym typeface="+mn-ea"/>
              </a:rPr>
              <a:t>Serious Games</a:t>
            </a:r>
            <a:endParaRPr lang="en-US" sz="3200" b="1" dirty="0">
              <a:solidFill>
                <a:prstClr val="white"/>
              </a:solidFill>
            </a:endParaRPr>
          </a:p>
          <a:p>
            <a:pPr algn="ctr"/>
            <a:endParaRPr lang="en-US" sz="3200" b="1" dirty="0">
              <a:solidFill>
                <a:prstClr val="white"/>
              </a:solidFill>
            </a:endParaRPr>
          </a:p>
          <a:p>
            <a:endParaRPr lang="it-IT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Results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77782" y="4259184"/>
            <a:ext cx="1789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Distinguish</a:t>
            </a:r>
            <a:r>
              <a:rPr lang="en-US" sz="1600" dirty="0">
                <a:latin typeface="+mj-lt"/>
              </a:rPr>
              <a:t> a serious game from a non-serious one, or any other application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125636" y="4265863"/>
            <a:ext cx="1667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Recognize</a:t>
            </a:r>
            <a:r>
              <a:rPr lang="en-US" sz="1600" dirty="0">
                <a:latin typeface="+mj-lt"/>
              </a:rPr>
              <a:t> a </a:t>
            </a:r>
          </a:p>
          <a:p>
            <a:pPr algn="ctr"/>
            <a:r>
              <a:rPr lang="en-US" sz="1600" dirty="0">
                <a:latin typeface="+mj-lt"/>
              </a:rPr>
              <a:t>serious game 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8417" y="4265863"/>
            <a:ext cx="152845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Recognize </a:t>
            </a:r>
            <a:r>
              <a:rPr lang="en-US" sz="1600" dirty="0">
                <a:latin typeface="+mj-lt"/>
              </a:rPr>
              <a:t>a </a:t>
            </a:r>
          </a:p>
          <a:p>
            <a:pPr algn="ctr"/>
            <a:r>
              <a:rPr lang="en-US" sz="1600" dirty="0">
                <a:latin typeface="+mj-lt"/>
              </a:rPr>
              <a:t>non-serious </a:t>
            </a:r>
          </a:p>
          <a:p>
            <a:pPr algn="ctr"/>
            <a:r>
              <a:rPr lang="en-US" sz="1600" dirty="0">
                <a:latin typeface="+mj-lt"/>
              </a:rPr>
              <a:t>game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49749" y="4275200"/>
            <a:ext cx="14484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600" dirty="0">
                <a:latin typeface="+mj-lt"/>
              </a:rPr>
              <a:t>Measures the ability to </a:t>
            </a:r>
            <a:r>
              <a:rPr lang="en-US" sz="1600" b="1" dirty="0">
                <a:latin typeface="+mj-lt"/>
              </a:rPr>
              <a:t>focus on </a:t>
            </a:r>
            <a:r>
              <a:rPr lang="en-US" sz="1600" dirty="0">
                <a:latin typeface="+mj-lt"/>
              </a:rPr>
              <a:t>serious games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524745" y="3462655"/>
            <a:ext cx="1291590" cy="64516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Accuracy</a:t>
            </a:r>
          </a:p>
          <a:p>
            <a:pPr algn="ctr"/>
            <a:r>
              <a:rPr lang="en-US" b="1" dirty="0"/>
              <a:t>92.5%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3234470" y="3462655"/>
            <a:ext cx="1449070" cy="64516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Sensitivity</a:t>
            </a:r>
          </a:p>
          <a:p>
            <a:pPr algn="ctr"/>
            <a:r>
              <a:rPr lang="en-US" b="1" dirty="0"/>
              <a:t>77.5%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5008110" y="3462655"/>
            <a:ext cx="1449070" cy="64516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Specificity</a:t>
            </a:r>
          </a:p>
          <a:p>
            <a:pPr algn="ctr"/>
            <a:r>
              <a:rPr lang="en-US" b="1" dirty="0"/>
              <a:t>100%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6927715" y="3324225"/>
            <a:ext cx="1291590" cy="92202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Relative Accuracy</a:t>
            </a:r>
          </a:p>
          <a:p>
            <a:pPr algn="ctr"/>
            <a:r>
              <a:rPr lang="en-US" b="1" dirty="0"/>
              <a:t>85%</a:t>
            </a:r>
          </a:p>
        </p:txBody>
      </p:sp>
      <p:sp>
        <p:nvSpPr>
          <p:cNvPr id="3" name="Freccia circolare a sinistra 2"/>
          <p:cNvSpPr/>
          <p:nvPr/>
        </p:nvSpPr>
        <p:spPr>
          <a:xfrm flipH="1">
            <a:off x="570865" y="3713480"/>
            <a:ext cx="765175" cy="1688465"/>
          </a:xfrm>
          <a:prstGeom prst="curvedLeftArrow">
            <a:avLst/>
          </a:prstGeom>
          <a:solidFill>
            <a:schemeClr val="accent4">
              <a:alpha val="43000"/>
            </a:schemeClr>
          </a:solidFill>
          <a:ln w="12700" cmpd="sng">
            <a:solidFill>
              <a:srgbClr val="F0BC5E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722755" y="1466850"/>
            <a:ext cx="6141720" cy="1790065"/>
            <a:chOff x="1902" y="2555"/>
            <a:chExt cx="10596" cy="2819"/>
          </a:xfrm>
        </p:grpSpPr>
        <p:sp>
          <p:nvSpPr>
            <p:cNvPr id="4" name="Rectangle 3"/>
            <p:cNvSpPr/>
            <p:nvPr/>
          </p:nvSpPr>
          <p:spPr>
            <a:xfrm>
              <a:off x="3631" y="2555"/>
              <a:ext cx="7000" cy="1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1200000" algn="ctr" rotWithShape="0">
                <a:srgbClr val="000000">
                  <a:alpha val="43000"/>
                </a:srgbClr>
              </a:outerShdw>
            </a:effectLst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500" b="1">
                  <a:ln w="22225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0BC5E"/>
                  </a:solidFill>
                  <a:effectLst/>
                </a:rPr>
                <a:t>EVALUATION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902" y="4370"/>
              <a:ext cx="10596" cy="1004"/>
              <a:chOff x="1484" y="4354"/>
              <a:chExt cx="10349" cy="100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829" y="4354"/>
                <a:ext cx="1005" cy="100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6" y="4354"/>
                <a:ext cx="1004" cy="100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0" y="4354"/>
                <a:ext cx="1004" cy="1004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4" y="4354"/>
                <a:ext cx="1004" cy="1004"/>
              </a:xfrm>
              <a:prstGeom prst="rect">
                <a:avLst/>
              </a:prstGeom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2406" y="3750"/>
              <a:ext cx="1659" cy="620"/>
              <a:chOff x="2375" y="3750"/>
              <a:chExt cx="1659" cy="62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17" idx="0"/>
              </p:cNvCxnSpPr>
              <p:nvPr/>
            </p:nvCxnSpPr>
            <p:spPr>
              <a:xfrm>
                <a:off x="2415" y="3996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>
              <a:endCxn id="11" idx="0"/>
            </p:cNvCxnSpPr>
            <p:nvPr/>
          </p:nvCxnSpPr>
          <p:spPr>
            <a:xfrm>
              <a:off x="5524" y="3766"/>
              <a:ext cx="0" cy="604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616" y="3750"/>
              <a:ext cx="0" cy="604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flipH="1">
              <a:off x="10254" y="3750"/>
              <a:ext cx="1666" cy="676"/>
              <a:chOff x="2365" y="3750"/>
              <a:chExt cx="1669" cy="604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2365" y="3980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ext Box 5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6" action="ppaction://hlinksldjump"/>
              </a:rPr>
              <a:t>Back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Dataset with </a:t>
            </a:r>
            <a:r>
              <a:rPr lang="en-US" dirty="0" err="1"/>
              <a:t>Pubmed</a:t>
            </a:r>
            <a:r>
              <a:rPr lang="en-US" dirty="0"/>
              <a:t> Papers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123440" y="1330960"/>
            <a:ext cx="4911725" cy="4627880"/>
            <a:chOff x="3344" y="2096"/>
            <a:chExt cx="7735" cy="72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rcRect t="2425" r="-324" b="3048"/>
            <a:stretch>
              <a:fillRect/>
            </a:stretch>
          </p:blipFill>
          <p:spPr>
            <a:xfrm>
              <a:off x="3344" y="2096"/>
              <a:ext cx="7735" cy="7288"/>
            </a:xfrm>
            <a:prstGeom prst="rect">
              <a:avLst/>
            </a:prstGeom>
          </p:spPr>
        </p:pic>
        <p:sp>
          <p:nvSpPr>
            <p:cNvPr id="8" name="Text Box 7"/>
            <p:cNvSpPr txBox="1"/>
            <p:nvPr/>
          </p:nvSpPr>
          <p:spPr>
            <a:xfrm>
              <a:off x="3464" y="4099"/>
              <a:ext cx="1763" cy="1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j-lt"/>
                </a:rPr>
                <a:t>App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j-lt"/>
                </a:rPr>
                <a:t>name</a:t>
              </a: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5319" y="4099"/>
              <a:ext cx="1763" cy="1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Learning</a:t>
              </a:r>
            </a:p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category</a:t>
              </a:r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7561" y="4148"/>
              <a:ext cx="3107" cy="96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Associated papers from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PubMed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t="31302" r="-219" b="32091"/>
          <a:stretch>
            <a:fillRect/>
          </a:stretch>
        </p:blipFill>
        <p:spPr>
          <a:xfrm>
            <a:off x="7406991" y="2755265"/>
            <a:ext cx="1451610" cy="44196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7188250" y="3256447"/>
            <a:ext cx="188909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accent1"/>
                </a:solidFill>
              </a:rPr>
              <a:t>PubMed</a:t>
            </a:r>
            <a:r>
              <a:rPr lang="en-US" sz="1900" dirty="0"/>
              <a:t> is used to retrieve the </a:t>
            </a:r>
            <a:r>
              <a:rPr lang="en-US" sz="1900" dirty="0">
                <a:solidFill>
                  <a:schemeClr val="accent2"/>
                </a:solidFill>
              </a:rPr>
              <a:t>papers</a:t>
            </a:r>
            <a:r>
              <a:rPr lang="en-US" sz="1900" dirty="0"/>
              <a:t>, that the algorithm will use to </a:t>
            </a:r>
            <a:r>
              <a:rPr lang="en-US" sz="1900" dirty="0">
                <a:solidFill>
                  <a:srgbClr val="C00000"/>
                </a:solidFill>
              </a:rPr>
              <a:t>validate</a:t>
            </a:r>
            <a:r>
              <a:rPr lang="en-US" sz="1900" dirty="0"/>
              <a:t> the apps.</a:t>
            </a:r>
            <a:endParaRPr lang="en-US" sz="1900" dirty="0">
              <a:solidFill>
                <a:schemeClr val="accent2"/>
              </a:solidFill>
            </a:endParaRPr>
          </a:p>
        </p:txBody>
      </p:sp>
      <p:sp>
        <p:nvSpPr>
          <p:cNvPr id="31" name="Line Callout 2 30"/>
          <p:cNvSpPr/>
          <p:nvPr/>
        </p:nvSpPr>
        <p:spPr>
          <a:xfrm flipV="1">
            <a:off x="7259955" y="2650488"/>
            <a:ext cx="1745682" cy="2567305"/>
          </a:xfrm>
          <a:prstGeom prst="borderCallout2">
            <a:avLst>
              <a:gd name="adj1" fmla="val 65545"/>
              <a:gd name="adj2" fmla="val -236"/>
              <a:gd name="adj3" fmla="val 65693"/>
              <a:gd name="adj4" fmla="val -25157"/>
              <a:gd name="adj5" fmla="val 84608"/>
              <a:gd name="adj6" fmla="val -47804"/>
            </a:avLst>
          </a:prstGeom>
          <a:noFill/>
          <a:ln w="28575" cmpd="sng">
            <a:solidFill>
              <a:srgbClr val="728FA5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4" action="ppaction://hlinksldjump"/>
              </a:rPr>
              <a:t>Back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Reliability of </a:t>
            </a:r>
            <a:r>
              <a:rPr lang="it-IT" dirty="0" err="1"/>
              <a:t>Pubmed</a:t>
            </a:r>
            <a:r>
              <a:rPr lang="it-IT" dirty="0"/>
              <a:t> papers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5092659" y="1662082"/>
            <a:ext cx="36770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Provide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a </a:t>
            </a:r>
            <a:r>
              <a:rPr lang="it-IT" altLang="it-IT" dirty="0" err="1">
                <a:solidFill>
                  <a:srgbClr val="C00000"/>
                </a:solidFill>
              </a:rPr>
              <a:t>V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</a:rPr>
              <a:t>alidation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 Score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based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on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</a:rPr>
              <a:t>type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,and so 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reliability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, of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associated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papers on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Pubmed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. 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1026" name="Picture 2" descr="Keyword f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89" y="3681678"/>
            <a:ext cx="751635" cy="75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rget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32" y="1556141"/>
            <a:ext cx="692922" cy="69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row right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42870">
            <a:off x="3288030" y="4653280"/>
            <a:ext cx="1640840" cy="11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/>
          <p:cNvSpPr txBox="1"/>
          <p:nvPr/>
        </p:nvSpPr>
        <p:spPr>
          <a:xfrm>
            <a:off x="5944868" y="3696615"/>
            <a:ext cx="27613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Implement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en-US" dirty="0"/>
              <a:t>that rewards the relevance of </a:t>
            </a:r>
            <a:r>
              <a:rPr lang="en-US" dirty="0">
                <a:solidFill>
                  <a:srgbClr val="00B0F0"/>
                </a:solidFill>
              </a:rPr>
              <a:t>keywords</a:t>
            </a:r>
            <a:r>
              <a:rPr lang="en-US" dirty="0"/>
              <a:t> associated to clinical studies with higher reliability in the different sections of the papers. </a:t>
            </a:r>
            <a:endParaRPr lang="it-IT" dirty="0"/>
          </a:p>
        </p:txBody>
      </p:sp>
      <p:pic>
        <p:nvPicPr>
          <p:cNvPr id="1034" name="Picture 10" descr="Idea fre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615" y="4686300"/>
            <a:ext cx="1151255" cy="11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 action="ppaction://hlinksldjump"/>
              </a:rPr>
              <a:t>Back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5" y="1585595"/>
            <a:ext cx="4339590" cy="2880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Threshold</a:t>
            </a:r>
            <a:r>
              <a:rPr lang="it-IT" dirty="0"/>
              <a:t> for Clinical </a:t>
            </a:r>
            <a:r>
              <a:rPr lang="it-IT" dirty="0" err="1"/>
              <a:t>Validation</a:t>
            </a:r>
            <a:r>
              <a:rPr lang="it-IT" dirty="0"/>
              <a:t> </a:t>
            </a:r>
          </a:p>
        </p:txBody>
      </p:sp>
      <p:pic>
        <p:nvPicPr>
          <p:cNvPr id="3076" name="Picture 4" descr="Medical records f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63" y="2378222"/>
            <a:ext cx="711482" cy="71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ile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486" y="2440280"/>
            <a:ext cx="657786" cy="65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obile game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44" y="2383276"/>
            <a:ext cx="714790" cy="71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obile game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189" y="2378222"/>
            <a:ext cx="711482" cy="71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/>
          <p:cNvSpPr txBox="1"/>
          <p:nvPr/>
        </p:nvSpPr>
        <p:spPr>
          <a:xfrm>
            <a:off x="536777" y="1734589"/>
            <a:ext cx="2760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Validated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Games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it-IT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5846294" y="1737889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Validated Games </a:t>
            </a:r>
            <a:endParaRPr lang="it-IT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Segnaposto contenuto 7" descr="Immagine che contiene gruccia&#10;&#10;Descrizione generata automaticamente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297708" y="1871011"/>
            <a:ext cx="1903321" cy="1903321"/>
          </a:xfr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5304" y="3692792"/>
            <a:ext cx="2264909" cy="2264909"/>
          </a:xfrm>
          <a:prstGeom prst="rect">
            <a:avLst/>
          </a:prstGeom>
        </p:spPr>
      </p:pic>
      <p:pic>
        <p:nvPicPr>
          <p:cNvPr id="3084" name="Picture 12" descr="Right arrow fre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856484" y="4496353"/>
            <a:ext cx="987458" cy="65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sellaDiTesto 19"/>
          <p:cNvSpPr txBox="1"/>
          <p:nvPr/>
        </p:nvSpPr>
        <p:spPr>
          <a:xfrm>
            <a:off x="5969745" y="4068170"/>
            <a:ext cx="29241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We considered the presence of a keyword related to an 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observational study </a:t>
            </a:r>
            <a:r>
              <a:rPr lang="en-US" dirty="0">
                <a:latin typeface="+mj-lt"/>
              </a:rPr>
              <a:t>as a threshold for validation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8" action="ppaction://hlinksldjump"/>
              </a:rPr>
              <a:t>Back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for Not </a:t>
            </a:r>
            <a:r>
              <a:rPr lang="it-IT" dirty="0" err="1"/>
              <a:t>Validated</a:t>
            </a:r>
            <a:r>
              <a:rPr lang="it-IT" dirty="0"/>
              <a:t> Games</a:t>
            </a:r>
          </a:p>
        </p:txBody>
      </p:sp>
      <p:pic>
        <p:nvPicPr>
          <p:cNvPr id="1026" name="Picture 2" descr="Problem free ic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97" y="1474015"/>
            <a:ext cx="1395917" cy="139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1729389" y="1474015"/>
            <a:ext cx="24657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Let the user consult validated games of the same Learning Category of the non-validated ones</a:t>
            </a:r>
            <a:endParaRPr lang="it-IT" dirty="0">
              <a:latin typeface="+mj-lt"/>
            </a:endParaRPr>
          </a:p>
        </p:txBody>
      </p:sp>
      <p:pic>
        <p:nvPicPr>
          <p:cNvPr id="1028" name="Picture 4" descr="Opacity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60917" y="2826763"/>
            <a:ext cx="1224133" cy="122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/>
          <p:cNvSpPr txBox="1"/>
          <p:nvPr/>
        </p:nvSpPr>
        <p:spPr>
          <a:xfrm>
            <a:off x="4614330" y="3718872"/>
            <a:ext cx="26677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  <a:latin typeface="+mj-lt"/>
              </a:rPr>
              <a:t>Learning Category </a:t>
            </a:r>
            <a:endParaRPr lang="it-IT" sz="2400" i="1" dirty="0">
              <a:solidFill>
                <a:srgbClr val="C00000"/>
              </a:solidFill>
            </a:endParaRPr>
          </a:p>
        </p:txBody>
      </p:sp>
      <p:pic>
        <p:nvPicPr>
          <p:cNvPr id="10" name="Picture 8" descr="Mobile game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71" y="4562921"/>
            <a:ext cx="875490" cy="8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ile fre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626" y="4617346"/>
            <a:ext cx="823313" cy="82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865762" y="418182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Validated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Games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it-IT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Picture 10" descr="Mobile game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161" y="2133491"/>
            <a:ext cx="832281" cy="83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Medical records fre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271" y="2177503"/>
            <a:ext cx="721079" cy="72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/>
          <p:cNvSpPr txBox="1"/>
          <p:nvPr/>
        </p:nvSpPr>
        <p:spPr>
          <a:xfrm>
            <a:off x="5293406" y="172315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Validated Games 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cxnSp>
        <p:nvCxnSpPr>
          <p:cNvPr id="16" name="Connettore 2 15"/>
          <p:cNvCxnSpPr/>
          <p:nvPr/>
        </p:nvCxnSpPr>
        <p:spPr>
          <a:xfrm flipH="1">
            <a:off x="3524730" y="3859265"/>
            <a:ext cx="272374" cy="230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/>
          <p:cNvCxnSpPr/>
          <p:nvPr/>
        </p:nvCxnSpPr>
        <p:spPr>
          <a:xfrm flipV="1">
            <a:off x="4718127" y="2644921"/>
            <a:ext cx="340468" cy="3208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7" action="ppaction://hlinksldjump"/>
              </a:rPr>
              <a:t>Back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Benchmark for Game Validation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23085" y="1570355"/>
            <a:ext cx="5497830" cy="2741930"/>
            <a:chOff x="2286" y="2473"/>
            <a:chExt cx="8658" cy="4318"/>
          </a:xfrm>
        </p:grpSpPr>
        <p:sp>
          <p:nvSpPr>
            <p:cNvPr id="26" name="Rectangle: Rounded Corners 25"/>
            <p:cNvSpPr/>
            <p:nvPr/>
          </p:nvSpPr>
          <p:spPr>
            <a:xfrm>
              <a:off x="7803" y="2473"/>
              <a:ext cx="3133" cy="1605"/>
            </a:xfrm>
            <a:prstGeom prst="roundRect">
              <a:avLst/>
            </a:prstGeom>
            <a:noFill/>
            <a:ln w="28575" cmpd="sng">
              <a:solidFill>
                <a:srgbClr val="728FA5"/>
              </a:solidFill>
              <a:prstDash val="solid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30 serious </a:t>
              </a:r>
              <a:r>
                <a:rPr lang="en-US" sz="1500" b="1" dirty="0">
                  <a:solidFill>
                    <a:schemeClr val="accent2"/>
                  </a:solidFill>
                  <a:cs typeface="+mn-lt"/>
                </a:rPr>
                <a:t>validated </a:t>
              </a:r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games</a:t>
              </a:r>
              <a:endParaRPr lang="en-US" sz="1500" b="1" dirty="0">
                <a:solidFill>
                  <a:schemeClr val="accent2"/>
                </a:solidFill>
                <a:cs typeface="+mn-lt"/>
              </a:endParaRPr>
            </a:p>
          </p:txBody>
        </p:sp>
        <p:sp>
          <p:nvSpPr>
            <p:cNvPr id="13" name="Rectangle: Rounded Corners 25"/>
            <p:cNvSpPr/>
            <p:nvPr/>
          </p:nvSpPr>
          <p:spPr>
            <a:xfrm>
              <a:off x="7812" y="5339"/>
              <a:ext cx="3132" cy="1452"/>
            </a:xfrm>
            <a:prstGeom prst="roundRect">
              <a:avLst/>
            </a:prstGeom>
            <a:noFill/>
            <a:ln w="28575" cmpd="sng">
              <a:solidFill>
                <a:srgbClr val="728FA5"/>
              </a:solidFill>
              <a:prstDash val="solid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5 serious </a:t>
              </a:r>
              <a:r>
                <a:rPr lang="en-US" sz="1500" b="1" dirty="0">
                  <a:solidFill>
                    <a:schemeClr val="accent2"/>
                  </a:solidFill>
                  <a:cs typeface="+mn-lt"/>
                </a:rPr>
                <a:t>non-validated </a:t>
              </a:r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games</a:t>
              </a:r>
              <a:endParaRPr lang="en-US" sz="1500" b="1" dirty="0">
                <a:solidFill>
                  <a:schemeClr val="accent2"/>
                </a:solidFill>
                <a:cs typeface="+mn-lt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600" y="3275"/>
              <a:ext cx="2695" cy="3189"/>
              <a:chOff x="5055" y="3643"/>
              <a:chExt cx="2554" cy="3189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5055" y="3643"/>
                <a:ext cx="1600" cy="2803"/>
                <a:chOff x="4618" y="2958"/>
                <a:chExt cx="1600" cy="3117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>
                  <a:off x="5426" y="2958"/>
                  <a:ext cx="0" cy="3117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 flipH="1">
                  <a:off x="4618" y="4541"/>
                  <a:ext cx="792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5426" y="2958"/>
                  <a:ext cx="792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H="1">
                  <a:off x="5410" y="6061"/>
                  <a:ext cx="792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12" y="6035"/>
                <a:ext cx="797" cy="797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" y="3458"/>
              <a:ext cx="2223" cy="243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7" y="2827"/>
              <a:ext cx="945" cy="896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1423353" y="4718685"/>
            <a:ext cx="6026150" cy="923290"/>
            <a:chOff x="1442" y="7431"/>
            <a:chExt cx="9490" cy="1454"/>
          </a:xfrm>
        </p:grpSpPr>
        <p:sp>
          <p:nvSpPr>
            <p:cNvPr id="7" name="Text Box 6"/>
            <p:cNvSpPr txBox="1"/>
            <p:nvPr/>
          </p:nvSpPr>
          <p:spPr>
            <a:xfrm>
              <a:off x="3467" y="7431"/>
              <a:ext cx="7465" cy="1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Benchmark idea</a:t>
              </a:r>
              <a:r>
                <a:rPr lang="en-US" dirty="0"/>
                <a:t>: </a:t>
              </a:r>
              <a:r>
                <a:rPr lang="en-US" b="1" dirty="0"/>
                <a:t>Compare</a:t>
              </a:r>
              <a:r>
                <a:rPr lang="en-US" dirty="0"/>
                <a:t> the clinical validation</a:t>
              </a:r>
            </a:p>
            <a:p>
              <a:pPr algn="ctr"/>
              <a:r>
                <a:rPr lang="en-US" dirty="0"/>
                <a:t> of a serious game found </a:t>
              </a:r>
              <a:r>
                <a:rPr lang="en-US" b="1" dirty="0"/>
                <a:t>by our algorithm</a:t>
              </a:r>
              <a:r>
                <a:rPr lang="en-US" dirty="0"/>
                <a:t> </a:t>
              </a:r>
            </a:p>
            <a:p>
              <a:pPr algn="ctr"/>
              <a:r>
                <a:rPr lang="en-US" dirty="0"/>
                <a:t>and the one found </a:t>
              </a:r>
              <a:r>
                <a:rPr lang="en-US" b="1" dirty="0"/>
                <a:t>by a person</a:t>
              </a:r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2" y="7499"/>
              <a:ext cx="1316" cy="1316"/>
            </a:xfrm>
            <a:prstGeom prst="rect">
              <a:avLst/>
            </a:prstGeom>
          </p:spPr>
        </p:pic>
      </p:grp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6" action="ppaction://hlinksldjump"/>
              </a:rPr>
              <a:t>Back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Benchmark Results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647825" y="1438910"/>
            <a:ext cx="5251450" cy="1708785"/>
            <a:chOff x="3068" y="2515"/>
            <a:chExt cx="7638" cy="3124"/>
          </a:xfrm>
        </p:grpSpPr>
        <p:sp>
          <p:nvSpPr>
            <p:cNvPr id="10" name="Rectangle 9"/>
            <p:cNvSpPr/>
            <p:nvPr/>
          </p:nvSpPr>
          <p:spPr>
            <a:xfrm>
              <a:off x="4173" y="2515"/>
              <a:ext cx="6056" cy="14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1200000" algn="ctr" rotWithShape="0">
                <a:srgbClr val="000000">
                  <a:alpha val="43000"/>
                </a:srgbClr>
              </a:outerShdw>
            </a:effectLst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500" b="1">
                  <a:ln w="22225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D79D13"/>
                  </a:solidFill>
                  <a:effectLst/>
                </a:rPr>
                <a:t>EVALUATION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576" y="3750"/>
              <a:ext cx="1198" cy="676"/>
              <a:chOff x="2375" y="3750"/>
              <a:chExt cx="1659" cy="603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16" idx="0"/>
              </p:cNvCxnSpPr>
              <p:nvPr/>
            </p:nvCxnSpPr>
            <p:spPr>
              <a:xfrm>
                <a:off x="2384" y="3979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 flipH="1">
              <a:off x="9561" y="3750"/>
              <a:ext cx="1145" cy="770"/>
              <a:chOff x="2365" y="3750"/>
              <a:chExt cx="1669" cy="604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2365" y="3980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8" y="4602"/>
              <a:ext cx="1028" cy="102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3" y="4622"/>
              <a:ext cx="960" cy="1017"/>
            </a:xfrm>
            <a:prstGeom prst="rect">
              <a:avLst/>
            </a:prstGeom>
          </p:spPr>
        </p:pic>
        <p:cxnSp>
          <p:nvCxnSpPr>
            <p:cNvPr id="35" name="Straight Connector 34"/>
            <p:cNvCxnSpPr/>
            <p:nvPr/>
          </p:nvCxnSpPr>
          <p:spPr>
            <a:xfrm>
              <a:off x="7079" y="3753"/>
              <a:ext cx="0" cy="77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350010" y="3249295"/>
            <a:ext cx="6273800" cy="645160"/>
            <a:chOff x="2674" y="5458"/>
            <a:chExt cx="9880" cy="1016"/>
          </a:xfrm>
        </p:grpSpPr>
        <p:sp>
          <p:nvSpPr>
            <p:cNvPr id="37" name="Text Box 36"/>
            <p:cNvSpPr txBox="1"/>
            <p:nvPr/>
          </p:nvSpPr>
          <p:spPr>
            <a:xfrm>
              <a:off x="2674" y="5458"/>
              <a:ext cx="2034" cy="1016"/>
            </a:xfrm>
            <a:prstGeom prst="rect">
              <a:avLst/>
            </a:prstGeom>
            <a:noFill/>
            <a:ln w="28575" cmpd="thickThin">
              <a:solidFill>
                <a:srgbClr val="F0BC5E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Accuracy</a:t>
              </a:r>
            </a:p>
            <a:p>
              <a:pPr algn="ctr"/>
              <a:r>
                <a:rPr lang="en-US" b="1" dirty="0"/>
                <a:t>92.5%</a:t>
              </a:r>
            </a:p>
          </p:txBody>
        </p:sp>
        <p:sp>
          <p:nvSpPr>
            <p:cNvPr id="38" name="Text Box 37"/>
            <p:cNvSpPr txBox="1"/>
            <p:nvPr/>
          </p:nvSpPr>
          <p:spPr>
            <a:xfrm>
              <a:off x="6337" y="5458"/>
              <a:ext cx="2282" cy="1016"/>
            </a:xfrm>
            <a:prstGeom prst="rect">
              <a:avLst/>
            </a:prstGeom>
            <a:noFill/>
            <a:ln w="28575" cmpd="thickThin">
              <a:solidFill>
                <a:srgbClr val="F0BC5E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Sensitivity</a:t>
              </a:r>
            </a:p>
            <a:p>
              <a:pPr algn="ctr"/>
              <a:r>
                <a:rPr lang="en-US" b="1" dirty="0"/>
                <a:t>77.5%</a:t>
              </a:r>
            </a:p>
          </p:txBody>
        </p:sp>
        <p:sp>
          <p:nvSpPr>
            <p:cNvPr id="39" name="Text Box 38"/>
            <p:cNvSpPr txBox="1"/>
            <p:nvPr/>
          </p:nvSpPr>
          <p:spPr>
            <a:xfrm>
              <a:off x="10272" y="5458"/>
              <a:ext cx="2282" cy="1016"/>
            </a:xfrm>
            <a:prstGeom prst="rect">
              <a:avLst/>
            </a:prstGeom>
            <a:noFill/>
            <a:ln w="28575" cmpd="thickThin">
              <a:solidFill>
                <a:srgbClr val="F0BC5E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Specificity</a:t>
              </a:r>
            </a:p>
            <a:p>
              <a:pPr algn="ctr"/>
              <a:r>
                <a:rPr lang="en-US" b="1" dirty="0"/>
                <a:t>100%</a:t>
              </a:r>
            </a:p>
          </p:txBody>
        </p:sp>
      </p:grpSp>
      <p:sp>
        <p:nvSpPr>
          <p:cNvPr id="41" name="Text Box 40"/>
          <p:cNvSpPr txBox="1"/>
          <p:nvPr/>
        </p:nvSpPr>
        <p:spPr>
          <a:xfrm>
            <a:off x="1271270" y="4001135"/>
            <a:ext cx="144907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sz="1600" b="1" dirty="0">
                <a:latin typeface="+mj-lt"/>
              </a:rPr>
              <a:t>istinguish </a:t>
            </a:r>
            <a:r>
              <a:rPr lang="en-US" sz="1600" dirty="0">
                <a:latin typeface="+mj-lt"/>
              </a:rPr>
              <a:t>between a </a:t>
            </a:r>
            <a:r>
              <a:rPr lang="en-US" sz="1600" b="1" dirty="0">
                <a:latin typeface="+mj-lt"/>
              </a:rPr>
              <a:t>validated</a:t>
            </a:r>
            <a:r>
              <a:rPr lang="en-US" sz="1600" dirty="0">
                <a:latin typeface="+mj-lt"/>
              </a:rPr>
              <a:t> serious game and </a:t>
            </a:r>
            <a:r>
              <a:rPr lang="en-US" sz="1600" b="1" dirty="0">
                <a:latin typeface="+mj-lt"/>
              </a:rPr>
              <a:t>not validated </a:t>
            </a:r>
            <a:r>
              <a:rPr lang="en-US" sz="1600" dirty="0">
                <a:latin typeface="+mj-lt"/>
              </a:rPr>
              <a:t>serious one</a:t>
            </a:r>
          </a:p>
        </p:txBody>
      </p:sp>
      <p:sp>
        <p:nvSpPr>
          <p:cNvPr id="42" name="Text Box 41"/>
          <p:cNvSpPr txBox="1"/>
          <p:nvPr/>
        </p:nvSpPr>
        <p:spPr>
          <a:xfrm>
            <a:off x="3563620" y="4001770"/>
            <a:ext cx="16732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Recognize </a:t>
            </a:r>
            <a:r>
              <a:rPr lang="en-US" sz="1600" dirty="0"/>
              <a:t>a </a:t>
            </a:r>
            <a:r>
              <a:rPr lang="en-US" sz="1600" b="1" dirty="0"/>
              <a:t>validated </a:t>
            </a:r>
            <a:r>
              <a:rPr lang="en-US" sz="1600" dirty="0"/>
              <a:t>serious game</a:t>
            </a:r>
          </a:p>
        </p:txBody>
      </p:sp>
      <p:sp>
        <p:nvSpPr>
          <p:cNvPr id="43" name="Text Box 42"/>
          <p:cNvSpPr txBox="1"/>
          <p:nvPr/>
        </p:nvSpPr>
        <p:spPr>
          <a:xfrm>
            <a:off x="6175375" y="4001770"/>
            <a:ext cx="1448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Recognize </a:t>
            </a:r>
            <a:r>
              <a:rPr lang="en-US" sz="1600" dirty="0"/>
              <a:t>a </a:t>
            </a:r>
            <a:r>
              <a:rPr lang="en-US" sz="1600" b="1" dirty="0"/>
              <a:t>not validated</a:t>
            </a:r>
            <a:r>
              <a:rPr lang="en-US" sz="1600" dirty="0"/>
              <a:t> serious game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095" y="2580640"/>
            <a:ext cx="685800" cy="5619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D9CA-0313-4D9A-A609-F790CFFC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37304-B59B-49E0-8418-DFF22ECCBE26}"/>
              </a:ext>
            </a:extLst>
          </p:cNvPr>
          <p:cNvSpPr txBox="1"/>
          <p:nvPr/>
        </p:nvSpPr>
        <p:spPr>
          <a:xfrm>
            <a:off x="1421298" y="1843004"/>
            <a:ext cx="142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display all   mentioned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BB6F5-D1E1-40A9-9DBF-824296932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49" y="1726248"/>
            <a:ext cx="939215" cy="939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5C899F-F4BE-4BF2-82AD-89C3DCA9121F}"/>
              </a:ext>
            </a:extLst>
          </p:cNvPr>
          <p:cNvSpPr txBox="1"/>
          <p:nvPr/>
        </p:nvSpPr>
        <p:spPr>
          <a:xfrm>
            <a:off x="487875" y="3611831"/>
            <a:ext cx="5445997" cy="2308324"/>
          </a:xfrm>
          <a:prstGeom prst="rect">
            <a:avLst/>
          </a:prstGeom>
          <a:solidFill>
            <a:srgbClr val="E5F3FF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Available serious games per Learning Category and Age Range?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Level of Clinical Validation associated a given serious game?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 panose="02020603050405020304" pitchFamily="18" charset="0"/>
              </a:rPr>
              <a:t>Level of validation of a given paper according to its study type?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Similar validated application for a not validated game?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2" name="Picture 4" descr="Conversation">
            <a:extLst>
              <a:ext uri="{FF2B5EF4-FFF2-40B4-BE49-F238E27FC236}">
                <a16:creationId xmlns:a16="http://schemas.microsoft.com/office/drawing/2014/main" id="{A3C6B6ED-76BE-484D-9E9A-AFB3197A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199" y="3385729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row right free icon">
            <a:extLst>
              <a:ext uri="{FF2B5EF4-FFF2-40B4-BE49-F238E27FC236}">
                <a16:creationId xmlns:a16="http://schemas.microsoft.com/office/drawing/2014/main" id="{980586EE-DF04-4B58-8DE7-7EF6610CD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1164" flipV="1">
            <a:off x="6188274" y="2870325"/>
            <a:ext cx="1677608" cy="168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shboard free icon">
            <a:extLst>
              <a:ext uri="{FF2B5EF4-FFF2-40B4-BE49-F238E27FC236}">
                <a16:creationId xmlns:a16="http://schemas.microsoft.com/office/drawing/2014/main" id="{2037B987-3B09-4CEB-BF5A-07446EBA2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325" y="1582465"/>
            <a:ext cx="1512654" cy="151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teraction">
            <a:extLst>
              <a:ext uri="{FF2B5EF4-FFF2-40B4-BE49-F238E27FC236}">
                <a16:creationId xmlns:a16="http://schemas.microsoft.com/office/drawing/2014/main" id="{AF2F6F4D-2DFA-4826-A34E-0344A770D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92" y="1518679"/>
            <a:ext cx="939215" cy="100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164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724D382-DD00-4F04-B627-810B486D0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Benchmark for study type recognition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7B4A6E57-79D9-4922-810B-B38E9874072B}"/>
              </a:ext>
            </a:extLst>
          </p:cNvPr>
          <p:cNvSpPr txBox="1"/>
          <p:nvPr/>
        </p:nvSpPr>
        <p:spPr>
          <a:xfrm>
            <a:off x="1884156" y="4902703"/>
            <a:ext cx="4506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Benchmark idea</a:t>
            </a:r>
            <a:r>
              <a:rPr lang="en-US" dirty="0"/>
              <a:t>: </a:t>
            </a:r>
            <a:r>
              <a:rPr lang="en-US" b="1" dirty="0"/>
              <a:t>Compare</a:t>
            </a:r>
            <a:r>
              <a:rPr lang="en-US" dirty="0"/>
              <a:t> validation score found </a:t>
            </a:r>
            <a:r>
              <a:rPr lang="en-US" b="1" dirty="0"/>
              <a:t>by our algorithm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to the one found </a:t>
            </a:r>
            <a:r>
              <a:rPr lang="en-US" b="1" dirty="0"/>
              <a:t>by a person</a:t>
            </a:r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16515C08-1BB2-43CE-BA62-2AE5E7A94040}"/>
              </a:ext>
            </a:extLst>
          </p:cNvPr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2" action="ppaction://hlinksldjump"/>
              </a:rPr>
              <a:t>Back</a:t>
            </a:r>
            <a:endParaRPr lang="en-US"/>
          </a:p>
        </p:txBody>
      </p:sp>
      <p:pic>
        <p:nvPicPr>
          <p:cNvPr id="10" name="Picture 2" descr="Benchmark free icon">
            <a:extLst>
              <a:ext uri="{FF2B5EF4-FFF2-40B4-BE49-F238E27FC236}">
                <a16:creationId xmlns:a16="http://schemas.microsoft.com/office/drawing/2014/main" id="{CB70D716-FFCF-4524-8937-69CCC74C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04" y="4902703"/>
            <a:ext cx="855477" cy="8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7">
            <a:extLst>
              <a:ext uri="{FF2B5EF4-FFF2-40B4-BE49-F238E27FC236}">
                <a16:creationId xmlns:a16="http://schemas.microsoft.com/office/drawing/2014/main" id="{5CADAC62-3C9E-4F6D-B814-913F50A07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24" y="1585595"/>
            <a:ext cx="3401403" cy="2257648"/>
          </a:xfrm>
          <a:prstGeom prst="rect">
            <a:avLst/>
          </a:prstGeom>
        </p:spPr>
      </p:pic>
      <p:pic>
        <p:nvPicPr>
          <p:cNvPr id="12" name="Picture 4" descr="Search free icon">
            <a:extLst>
              <a:ext uri="{FF2B5EF4-FFF2-40B4-BE49-F238E27FC236}">
                <a16:creationId xmlns:a16="http://schemas.microsoft.com/office/drawing/2014/main" id="{027D422D-4104-4A04-BF92-D8C9BC00A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302" y="2224530"/>
            <a:ext cx="716604" cy="71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EB52242-A4F8-4916-9A35-3013F89BC332}"/>
              </a:ext>
            </a:extLst>
          </p:cNvPr>
          <p:cNvSpPr txBox="1"/>
          <p:nvPr/>
        </p:nvSpPr>
        <p:spPr>
          <a:xfrm>
            <a:off x="5752494" y="2259666"/>
            <a:ext cx="2211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selected 10 papers per study type</a:t>
            </a:r>
          </a:p>
        </p:txBody>
      </p:sp>
    </p:spTree>
    <p:extLst>
      <p:ext uri="{BB962C8B-B14F-4D97-AF65-F5344CB8AC3E}">
        <p14:creationId xmlns:p14="http://schemas.microsoft.com/office/powerpoint/2010/main" val="1648617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ABBB36-ED18-4601-9FC7-60832002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Benchmark Results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BA54CCE-E8D7-4AFB-BE01-8BC7BC004338}"/>
              </a:ext>
            </a:extLst>
          </p:cNvPr>
          <p:cNvSpPr txBox="1"/>
          <p:nvPr/>
        </p:nvSpPr>
        <p:spPr>
          <a:xfrm>
            <a:off x="1771495" y="4348919"/>
            <a:ext cx="142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i="1" dirty="0">
                <a:solidFill>
                  <a:srgbClr val="C00000"/>
                </a:solidFill>
                <a:cs typeface="Angsana New" panose="020B0502040204020203" pitchFamily="18" charset="-34"/>
              </a:rPr>
              <a:t>M.A.E.</a:t>
            </a:r>
            <a:endParaRPr kumimoji="0" lang="en-US" sz="320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cs typeface="Angsana New" panose="020B0502040204020203" pitchFamily="18" charset="-34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1DE93CB9-01F1-42DF-908F-1FB7F0385D4F}"/>
              </a:ext>
            </a:extLst>
          </p:cNvPr>
          <p:cNvSpPr txBox="1"/>
          <p:nvPr/>
        </p:nvSpPr>
        <p:spPr>
          <a:xfrm>
            <a:off x="1625580" y="2127171"/>
            <a:ext cx="247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i="1" dirty="0">
                <a:solidFill>
                  <a:srgbClr val="C00000"/>
                </a:solidFill>
                <a:cs typeface="Angsana New" panose="020B0502040204020203" pitchFamily="18" charset="-34"/>
              </a:rPr>
              <a:t>ACCURACY</a:t>
            </a:r>
            <a:endParaRPr kumimoji="0" lang="en-US" sz="320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cs typeface="Angsana New" panose="020B0502040204020203" pitchFamily="18" charset="-34"/>
            </a:endParaRPr>
          </a:p>
        </p:txBody>
      </p:sp>
      <p:pic>
        <p:nvPicPr>
          <p:cNvPr id="7" name="Picture 2" descr="Opinion free icon">
            <a:extLst>
              <a:ext uri="{FF2B5EF4-FFF2-40B4-BE49-F238E27FC236}">
                <a16:creationId xmlns:a16="http://schemas.microsoft.com/office/drawing/2014/main" id="{16D47A44-78C0-4D84-9D6E-562975D4D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55" y="4163841"/>
            <a:ext cx="954932" cy="95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ccuracy free icon">
            <a:extLst>
              <a:ext uri="{FF2B5EF4-FFF2-40B4-BE49-F238E27FC236}">
                <a16:creationId xmlns:a16="http://schemas.microsoft.com/office/drawing/2014/main" id="{C922DA17-1A92-42DA-A04D-798261B63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55" y="1942093"/>
            <a:ext cx="954932" cy="95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1206134-BEBD-4FFE-8027-8A3D9A488011}"/>
              </a:ext>
            </a:extLst>
          </p:cNvPr>
          <p:cNvCxnSpPr>
            <a:cxnSpLocks/>
          </p:cNvCxnSpPr>
          <p:nvPr/>
        </p:nvCxnSpPr>
        <p:spPr>
          <a:xfrm>
            <a:off x="3706238" y="2412460"/>
            <a:ext cx="564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6E95E2D8-26FC-49C1-9A5C-696BCC4BD477}"/>
              </a:ext>
            </a:extLst>
          </p:cNvPr>
          <p:cNvCxnSpPr>
            <a:cxnSpLocks/>
          </p:cNvCxnSpPr>
          <p:nvPr/>
        </p:nvCxnSpPr>
        <p:spPr>
          <a:xfrm>
            <a:off x="3142033" y="4627124"/>
            <a:ext cx="564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41D1592-3FF0-4609-94C2-4111C5791467}"/>
              </a:ext>
            </a:extLst>
          </p:cNvPr>
          <p:cNvSpPr txBox="1"/>
          <p:nvPr/>
        </p:nvSpPr>
        <p:spPr>
          <a:xfrm>
            <a:off x="4435813" y="2130521"/>
            <a:ext cx="285993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</a:rPr>
              <a:t>ercentage of correctly classified study type: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effectLst/>
              </a:rPr>
              <a:t>43,2%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4B616B7-A451-48C9-949D-9583F26820A6}"/>
              </a:ext>
            </a:extLst>
          </p:cNvPr>
          <p:cNvSpPr txBox="1"/>
          <p:nvPr/>
        </p:nvSpPr>
        <p:spPr>
          <a:xfrm>
            <a:off x="3988340" y="4348919"/>
            <a:ext cx="3501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Mean </a:t>
            </a:r>
            <a:r>
              <a:rPr lang="it-IT" dirty="0">
                <a:solidFill>
                  <a:srgbClr val="000000"/>
                </a:solidFill>
              </a:rPr>
              <a:t>scores’ </a:t>
            </a:r>
            <a:r>
              <a:rPr lang="en-US" dirty="0">
                <a:solidFill>
                  <a:srgbClr val="000000"/>
                </a:solidFill>
              </a:rPr>
              <a:t>differences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26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effectLst/>
              </a:rPr>
              <a:t>,8%</a:t>
            </a:r>
          </a:p>
        </p:txBody>
      </p:sp>
    </p:spTree>
    <p:extLst>
      <p:ext uri="{BB962C8B-B14F-4D97-AF65-F5344CB8AC3E}">
        <p14:creationId xmlns:p14="http://schemas.microsoft.com/office/powerpoint/2010/main" val="2321511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Table</a:t>
            </a:r>
            <a:r>
              <a:rPr lang="it-IT" dirty="0"/>
              <a:t> of </a:t>
            </a:r>
            <a:r>
              <a:rPr lang="it-IT" dirty="0" err="1"/>
              <a:t>contents</a:t>
            </a:r>
            <a:endParaRPr lang="it-IT" dirty="0"/>
          </a:p>
        </p:txBody>
      </p:sp>
      <p:sp>
        <p:nvSpPr>
          <p:cNvPr id="4" name="Titolo 1"/>
          <p:cNvSpPr>
            <a:spLocks noGrp="1"/>
          </p:cNvSpPr>
          <p:nvPr>
            <p:ph idx="1"/>
          </p:nvPr>
        </p:nvSpPr>
        <p:spPr>
          <a:xfrm>
            <a:off x="288522" y="1498060"/>
            <a:ext cx="8491942" cy="462810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2" action="ppaction://hlinksldjump"/>
              </a:rPr>
              <a:t>Starting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2" action="ppaction://hlinksldjump"/>
              </a:rPr>
              <a:t> point: Google-Playstore.csv 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3" action="ppaction://hlinksldjump"/>
              </a:rPr>
              <a:t>Filtering Potential “Serious Game” 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  <a:hlinkClick r:id="rId4" action="ppaction://hlinksldjump"/>
              </a:rPr>
              <a:t>Filtering out Not Games or Renamed Apps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  <a:hlinkClick r:id="rId5" action="ppaction://hlinksldjump"/>
              </a:rPr>
              <a:t>Enriching the Dataset with Descriptions and Reviews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6" action="ppaction://hlinksldjump"/>
              </a:rPr>
              <a:t>Keywords Extraction with Natural Language Processing (NLP)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7" action="ppaction://hlinksldjump"/>
              </a:rPr>
              <a:t>Benchmark For Game Selection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8" action="ppaction://hlinksldjump"/>
              </a:rPr>
              <a:t>Benchmark Results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9" action="ppaction://hlinksldjump"/>
              </a:rPr>
              <a:t>Build Dataset with </a:t>
            </a:r>
            <a:r>
              <a:rPr lang="en-US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9" action="ppaction://hlinksldjump"/>
              </a:rPr>
              <a:t>Pubmed</a:t>
            </a: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9" action="ppaction://hlinksldjump"/>
              </a:rPr>
              <a:t> Papers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0" action="ppaction://hlinksldjump"/>
              </a:rPr>
              <a:t>Reliability of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0" action="ppaction://hlinksldjump"/>
              </a:rPr>
              <a:t>Pubmed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0" action="ppaction://hlinksldjump"/>
              </a:rPr>
              <a:t> papers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1" action="ppaction://hlinksldjump"/>
              </a:rPr>
              <a:t>Threshold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1" action="ppaction://hlinksldjump"/>
              </a:rPr>
              <a:t> for Clinical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1" action="ppaction://hlinksldjump"/>
              </a:rPr>
              <a:t>Validation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Similarity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Function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 for Not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Validated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 Games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3" action="ppaction://hlinksldjump"/>
              </a:rPr>
              <a:t>Benchmark for Game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3" action="ppaction://hlinksldjump"/>
              </a:rPr>
              <a:t>Validation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4" action="ppaction://hlinksldjump"/>
              </a:rPr>
              <a:t>Benchmark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4" action="ppaction://hlinksldjump"/>
              </a:rPr>
              <a:t>Results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5" action="ppaction://hlinksldjump"/>
              </a:rPr>
              <a:t>Dashboard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036" y="3548568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dirty="0">
                <a:solidFill>
                  <a:schemeClr val="tx1"/>
                </a:solidFill>
                <a:latin typeface="+mj-lt"/>
                <a:cs typeface="+mj-cs"/>
              </a:rPr>
              <a:t>PROJECT PURPOSE  </a:t>
            </a:r>
          </a:p>
        </p:txBody>
      </p:sp>
      <p:pic>
        <p:nvPicPr>
          <p:cNvPr id="1026" name="Picture 2" descr="Best Educational Mobile Games To Train Brain And Improve Learning In Kids  And Teens - V Heral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9" b="18436"/>
          <a:stretch>
            <a:fillRect/>
          </a:stretch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egnaposto contenuto 10"/>
          <p:cNvSpPr>
            <a:spLocks noGrp="1"/>
          </p:cNvSpPr>
          <p:nvPr>
            <p:ph idx="1"/>
          </p:nvPr>
        </p:nvSpPr>
        <p:spPr>
          <a:xfrm>
            <a:off x="3071904" y="3256739"/>
            <a:ext cx="5614060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85750" defTabSz="9144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  <a:cs typeface="+mn-cs"/>
              </a:rPr>
              <a:t>Nowadays children are increasingly involved in using mobile games</a:t>
            </a:r>
          </a:p>
          <a:p>
            <a:pPr marL="342900" indent="-285750" defTabSz="9144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  <a:cs typeface="+mn-cs"/>
              </a:rPr>
              <a:t>We developed an informatic tool to validate serious games from a clinical point of view found on</a:t>
            </a:r>
          </a:p>
          <a:p>
            <a:pPr marL="342900" indent="-285750" defTabSz="9144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600" dirty="0">
              <a:latin typeface="+mn-lt"/>
              <a:cs typeface="+mn-cs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800" y="4893012"/>
            <a:ext cx="2092455" cy="1225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72375" y="139165"/>
            <a:ext cx="8597190" cy="853055"/>
          </a:xfrm>
        </p:spPr>
        <p:txBody>
          <a:bodyPr/>
          <a:lstStyle/>
          <a:p>
            <a:r>
              <a:rPr lang="it-IT" dirty="0" err="1"/>
              <a:t>Starting</a:t>
            </a:r>
            <a:r>
              <a:rPr lang="it-IT" dirty="0"/>
              <a:t> point: Google-Playstore.csv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 descr="Immagine che contiene testo, clipart, grafica vettoriale&#10;&#10;Descrizione generata automaticamen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" y="1701849"/>
            <a:ext cx="3846874" cy="1002932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27" y="1294995"/>
            <a:ext cx="3229583" cy="1816640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363074" y="3112852"/>
            <a:ext cx="8099991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We chose a </a:t>
            </a:r>
            <a:r>
              <a:rPr lang="en-US" b="1" dirty="0"/>
              <a:t>Google-</a:t>
            </a:r>
            <a:r>
              <a:rPr lang="en-US" b="1" dirty="0" err="1"/>
              <a:t>PlayStore</a:t>
            </a:r>
            <a:r>
              <a:rPr lang="en-US" dirty="0"/>
              <a:t> database provided by </a:t>
            </a:r>
          </a:p>
          <a:p>
            <a:pPr indent="0" algn="ctr">
              <a:buFont typeface="Wingdings" panose="05000000000000000000" pitchFamily="2" charset="2"/>
              <a:buNone/>
            </a:pPr>
            <a:r>
              <a:rPr lang="en-US" b="1" dirty="0"/>
              <a:t>     Kaggle</a:t>
            </a:r>
            <a:r>
              <a:rPr lang="en-US" dirty="0"/>
              <a:t> to import it in our code as first source</a:t>
            </a:r>
          </a:p>
        </p:txBody>
      </p:sp>
      <p:sp>
        <p:nvSpPr>
          <p:cNvPr id="16" name="Freccia curva 15"/>
          <p:cNvSpPr/>
          <p:nvPr/>
        </p:nvSpPr>
        <p:spPr>
          <a:xfrm flipV="1">
            <a:off x="1376478" y="4073992"/>
            <a:ext cx="2052535" cy="112459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3745148" y="4204009"/>
            <a:ext cx="457200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/>
              <a:t>Very detailed database containing several features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/>
              <a:t>Highly compatible with the </a:t>
            </a:r>
          </a:p>
          <a:p>
            <a:pPr indent="0">
              <a:buFont typeface="Wingdings" panose="05000000000000000000" pitchFamily="2" charset="2"/>
              <a:buNone/>
            </a:pPr>
            <a:r>
              <a:rPr lang="en-US"/>
              <a:t>    google-play-scraper library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4" action="ppaction://hlinksldjump"/>
              </a:rPr>
              <a:t>Back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Potential “Serious Game” </a:t>
            </a: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69" y="1356757"/>
            <a:ext cx="2408976" cy="2437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sellaDiTesto 6"/>
          <p:cNvSpPr txBox="1"/>
          <p:nvPr/>
        </p:nvSpPr>
        <p:spPr>
          <a:xfrm>
            <a:off x="2675105" y="1451461"/>
            <a:ext cx="5875507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Our purpose is to find all those applications that can be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potentially</a:t>
            </a:r>
            <a:r>
              <a:rPr lang="en-US" dirty="0">
                <a:latin typeface="+mj-lt"/>
              </a:rPr>
              <a:t> evaluated as “serious games”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According to the solution we implemented, we based our filters on:   </a:t>
            </a:r>
            <a:endParaRPr lang="it-IT" dirty="0">
              <a:latin typeface="+mj-lt"/>
            </a:endParaRPr>
          </a:p>
        </p:txBody>
      </p:sp>
      <p:sp>
        <p:nvSpPr>
          <p:cNvPr id="8" name="Freccia curva 7"/>
          <p:cNvSpPr/>
          <p:nvPr/>
        </p:nvSpPr>
        <p:spPr>
          <a:xfrm flipV="1">
            <a:off x="1261652" y="3973368"/>
            <a:ext cx="2931510" cy="1390314"/>
          </a:xfrm>
          <a:prstGeom prst="bentArrow">
            <a:avLst>
              <a:gd name="adj1" fmla="val 25000"/>
              <a:gd name="adj2" fmla="val 20732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2" name="Immagine 11" descr="Immagine che contiene testo&#10;&#10;Descrizione generata automaticamen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640" y="4124139"/>
            <a:ext cx="2408977" cy="1824853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2879388" y="2676656"/>
            <a:ext cx="5009744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Educational Category </a:t>
            </a:r>
            <a:r>
              <a:rPr lang="en-US" dirty="0"/>
              <a:t>selection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Rating</a:t>
            </a:r>
            <a:r>
              <a:rPr lang="en-US" dirty="0"/>
              <a:t> threshold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/>
              <a:t>Minimum </a:t>
            </a:r>
            <a:r>
              <a:rPr lang="en-US" dirty="0">
                <a:solidFill>
                  <a:schemeClr val="accent4"/>
                </a:solidFill>
              </a:rPr>
              <a:t>Rating Count </a:t>
            </a:r>
            <a:endParaRPr lang="en-US" i="1" dirty="0"/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4" action="ppaction://hlinksldjump"/>
              </a:rPr>
              <a:t>Back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Filtering out Not Games or Renamed Apps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1511300"/>
            <a:ext cx="1169035" cy="116903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268095" y="2687955"/>
            <a:ext cx="1269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None/>
            </a:pPr>
            <a:r>
              <a:rPr lang="en-US" sz="1400"/>
              <a:t>Check the </a:t>
            </a:r>
          </a:p>
          <a:p>
            <a:pPr indent="0" algn="ctr">
              <a:buNone/>
            </a:pPr>
            <a:r>
              <a:rPr lang="en-US" sz="1400"/>
              <a:t>subcategory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95" y="4334510"/>
            <a:ext cx="634365" cy="634365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3020060" y="3022600"/>
            <a:ext cx="659765" cy="65976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749300" y="4459605"/>
            <a:ext cx="1485265" cy="275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/>
              <a:t>Not games    </a:t>
            </a:r>
            <a:r>
              <a:rPr lang="en-US" sz="1200" dirty="0">
                <a:solidFill>
                  <a:schemeClr val="accent2"/>
                </a:solidFill>
                <a:latin typeface="+mj-lt"/>
              </a:rPr>
              <a:t>Drop!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3706495" y="3990975"/>
            <a:ext cx="1115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None/>
            </a:pPr>
            <a:r>
              <a:rPr lang="en-US" sz="1400"/>
              <a:t>Not found in csv file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5331460" y="2806700"/>
            <a:ext cx="144780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/>
              <a:t>Renamed </a:t>
            </a:r>
          </a:p>
          <a:p>
            <a:pPr indent="0">
              <a:buNone/>
            </a:pPr>
            <a:r>
              <a:rPr lang="en-US" sz="1200"/>
              <a:t>or deleted    </a:t>
            </a:r>
            <a:r>
              <a:rPr lang="en-US" sz="1200" dirty="0">
                <a:solidFill>
                  <a:schemeClr val="accent2"/>
                </a:solidFill>
                <a:latin typeface="+mj-lt"/>
                <a:sym typeface="+mn-ea"/>
              </a:rPr>
              <a:t>Drop!</a:t>
            </a:r>
            <a:endParaRPr lang="en-US" sz="1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2424430" y="3682365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</a:p>
        </p:txBody>
      </p:sp>
      <p:sp>
        <p:nvSpPr>
          <p:cNvPr id="20" name="Bent Arrow 19"/>
          <p:cNvSpPr/>
          <p:nvPr/>
        </p:nvSpPr>
        <p:spPr>
          <a:xfrm flipV="1">
            <a:off x="1084580" y="2680335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/>
          <p:cNvSpPr/>
          <p:nvPr/>
        </p:nvSpPr>
        <p:spPr>
          <a:xfrm flipV="1">
            <a:off x="3442335" y="3996690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6142355" y="4463415"/>
            <a:ext cx="1039495" cy="43815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1" name="Picture 100"/>
          <p:cNvPicPr/>
          <p:nvPr/>
        </p:nvPicPr>
        <p:blipFill>
          <a:blip r:link="rId4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link="rId4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link="rId4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445" y="4114165"/>
            <a:ext cx="1075055" cy="10750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835" y="4462145"/>
            <a:ext cx="438785" cy="43878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260" y="2806700"/>
            <a:ext cx="460375" cy="460375"/>
          </a:xfrm>
          <a:prstGeom prst="rect">
            <a:avLst/>
          </a:prstGeom>
        </p:spPr>
      </p:pic>
      <p:cxnSp>
        <p:nvCxnSpPr>
          <p:cNvPr id="32" name="Curved Connector 31"/>
          <p:cNvCxnSpPr/>
          <p:nvPr/>
        </p:nvCxnSpPr>
        <p:spPr>
          <a:xfrm rot="10800000" flipV="1">
            <a:off x="2163445" y="3409315"/>
            <a:ext cx="785495" cy="832485"/>
          </a:xfrm>
          <a:prstGeom prst="curvedConnector2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9" idx="0"/>
          </p:cNvCxnSpPr>
          <p:nvPr/>
        </p:nvCxnSpPr>
        <p:spPr>
          <a:xfrm rot="16200000">
            <a:off x="5645785" y="3201670"/>
            <a:ext cx="996315" cy="1269365"/>
          </a:xfrm>
          <a:prstGeom prst="curvedConnector2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4641215" y="4988560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6" action="ppaction://hlinksldjump"/>
              </a:rPr>
              <a:t>Back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Enriching the Dataset with Descriptions and Reviews</a:t>
            </a:r>
            <a:endParaRPr lang="en-US" dirty="0"/>
          </a:p>
        </p:txBody>
      </p:sp>
      <p:sp>
        <p:nvSpPr>
          <p:cNvPr id="7" name="Text Box 6"/>
          <p:cNvSpPr txBox="1"/>
          <p:nvPr/>
        </p:nvSpPr>
        <p:spPr>
          <a:xfrm>
            <a:off x="2145665" y="1471930"/>
            <a:ext cx="199644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cs typeface="+mn-lt"/>
              </a:rPr>
              <a:t>Import</a:t>
            </a:r>
          </a:p>
          <a:p>
            <a:pPr algn="ctr"/>
            <a:r>
              <a:rPr lang="en-US" b="1" dirty="0">
                <a:cs typeface="+mn-lt"/>
              </a:rPr>
              <a:t>missing </a:t>
            </a:r>
          </a:p>
          <a:p>
            <a:pPr algn="ctr"/>
            <a:r>
              <a:rPr lang="en-US" b="1" dirty="0">
                <a:cs typeface="+mn-lt"/>
              </a:rPr>
              <a:t>attributes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3028950"/>
            <a:ext cx="722630" cy="722630"/>
          </a:xfrm>
          <a:prstGeom prst="rect">
            <a:avLst/>
          </a:prstGeom>
        </p:spPr>
      </p:pic>
      <p:sp>
        <p:nvSpPr>
          <p:cNvPr id="31" name="Text Box 30"/>
          <p:cNvSpPr txBox="1"/>
          <p:nvPr/>
        </p:nvSpPr>
        <p:spPr>
          <a:xfrm>
            <a:off x="1348105" y="2628265"/>
            <a:ext cx="1263015" cy="59880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/>
              <a:t>Extract other important </a:t>
            </a:r>
          </a:p>
          <a:p>
            <a:pPr algn="ctr"/>
            <a:r>
              <a:rPr lang="en-US" sz="1100"/>
              <a:t>parameters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3811905" y="3947160"/>
            <a:ext cx="1220470" cy="59880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/>
              <a:t>Conjunction with rating counts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80000">
            <a:off x="3691890" y="1523365"/>
            <a:ext cx="329565" cy="329565"/>
          </a:xfrm>
          <a:prstGeom prst="rect">
            <a:avLst/>
          </a:prstGeom>
        </p:spPr>
      </p:pic>
      <p:sp>
        <p:nvSpPr>
          <p:cNvPr id="4" name="Bent Arrow 3"/>
          <p:cNvSpPr/>
          <p:nvPr/>
        </p:nvSpPr>
        <p:spPr>
          <a:xfrm flipV="1">
            <a:off x="1084580" y="2680335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" y="1511300"/>
            <a:ext cx="1169035" cy="116903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477770" y="3721100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</a:p>
        </p:txBody>
      </p:sp>
      <p:sp>
        <p:nvSpPr>
          <p:cNvPr id="23" name="Bent Arrow 22"/>
          <p:cNvSpPr/>
          <p:nvPr/>
        </p:nvSpPr>
        <p:spPr>
          <a:xfrm flipV="1">
            <a:off x="3442335" y="3996690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4328795"/>
            <a:ext cx="722630" cy="72263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678045" y="5124450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142355" y="4463415"/>
            <a:ext cx="1039495" cy="43815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445" y="4114165"/>
            <a:ext cx="1075055" cy="1075055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833755" y="4490720"/>
            <a:ext cx="173609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/>
              <a:t>Game Description                 </a:t>
            </a:r>
            <a:r>
              <a:rPr lang="en-US" sz="1200" dirty="0">
                <a:solidFill>
                  <a:schemeClr val="accent2"/>
                </a:solidFill>
                <a:latin typeface="+mj-lt"/>
                <a:sym typeface="+mn-ea"/>
              </a:rPr>
              <a:t>Add!</a:t>
            </a:r>
            <a:endParaRPr lang="en-US" sz="1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5582920" y="2902585"/>
            <a:ext cx="148526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/>
              <a:t>Number of Reviews         </a:t>
            </a:r>
            <a:r>
              <a:rPr lang="en-US" sz="1200" dirty="0">
                <a:solidFill>
                  <a:schemeClr val="accent2"/>
                </a:solidFill>
                <a:latin typeface="+mj-lt"/>
                <a:sym typeface="+mn-ea"/>
              </a:rPr>
              <a:t>Add!</a:t>
            </a:r>
            <a:endParaRPr lang="en-US" sz="1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845" y="4502785"/>
            <a:ext cx="459740" cy="4597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185" y="2912745"/>
            <a:ext cx="459740" cy="459740"/>
          </a:xfrm>
          <a:prstGeom prst="rect">
            <a:avLst/>
          </a:prstGeom>
        </p:spPr>
      </p:pic>
      <p:cxnSp>
        <p:nvCxnSpPr>
          <p:cNvPr id="32" name="Curved Connector 31"/>
          <p:cNvCxnSpPr/>
          <p:nvPr/>
        </p:nvCxnSpPr>
        <p:spPr>
          <a:xfrm rot="16200000">
            <a:off x="1927225" y="3626485"/>
            <a:ext cx="827405" cy="721995"/>
          </a:xfrm>
          <a:prstGeom prst="curvedConnector2">
            <a:avLst/>
          </a:prstGeom>
          <a:ln>
            <a:solidFill>
              <a:srgbClr val="728FA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10800000" flipV="1">
            <a:off x="5483860" y="3408045"/>
            <a:ext cx="785495" cy="832485"/>
          </a:xfrm>
          <a:prstGeom prst="curvedConnector2">
            <a:avLst/>
          </a:prstGeom>
          <a:ln>
            <a:solidFill>
              <a:srgbClr val="728FA5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6" action="ppaction://hlinksldjump"/>
              </a:rPr>
              <a:t>Back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 Extraction with Natural Language Processing (NLP)</a:t>
            </a:r>
            <a:endParaRPr lang="it-IT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070406" y="2631070"/>
            <a:ext cx="5039360" cy="5295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it-IT" sz="1800" dirty="0" err="1">
                <a:latin typeface="+mj-lt"/>
              </a:rPr>
              <a:t>P</a:t>
            </a:r>
            <a:r>
              <a:rPr lang="it-IT" altLang="it-IT" sz="1800" dirty="0" err="1">
                <a:latin typeface="+mj-lt"/>
              </a:rPr>
              <a:t>arameters</a:t>
            </a:r>
            <a:r>
              <a:rPr lang="it-IT" altLang="it-IT" sz="1800" dirty="0">
                <a:latin typeface="+mj-lt"/>
              </a:rPr>
              <a:t> </a:t>
            </a:r>
            <a:r>
              <a:rPr lang="it-IT" altLang="it-IT" sz="1800" b="1" dirty="0" err="1">
                <a:latin typeface="+mj-lt"/>
              </a:rPr>
              <a:t>not</a:t>
            </a:r>
            <a:r>
              <a:rPr lang="it-IT" altLang="it-IT" sz="1800" b="1" dirty="0">
                <a:latin typeface="+mj-lt"/>
              </a:rPr>
              <a:t> </a:t>
            </a:r>
            <a:r>
              <a:rPr lang="it-IT" altLang="it-IT" sz="1800" b="1" dirty="0" err="1">
                <a:latin typeface="+mj-lt"/>
              </a:rPr>
              <a:t>found</a:t>
            </a:r>
            <a:r>
              <a:rPr lang="it-IT" altLang="it-IT" sz="1800" dirty="0">
                <a:latin typeface="+mj-lt"/>
              </a:rPr>
              <a:t> </a:t>
            </a:r>
            <a:r>
              <a:rPr lang="it-IT" altLang="it-IT" sz="1800" dirty="0" err="1">
                <a:latin typeface="+mj-lt"/>
              </a:rPr>
              <a:t>neither</a:t>
            </a:r>
            <a:r>
              <a:rPr lang="it-IT" altLang="it-IT" sz="1800" dirty="0">
                <a:latin typeface="+mj-lt"/>
              </a:rPr>
              <a:t> in </a:t>
            </a:r>
            <a:r>
              <a:rPr lang="it-IT" altLang="it-IT" sz="1800" dirty="0" err="1">
                <a:latin typeface="+mj-lt"/>
              </a:rPr>
              <a:t>Kaggle</a:t>
            </a:r>
            <a:r>
              <a:rPr lang="it-IT" altLang="it-IT" sz="1800" dirty="0">
                <a:latin typeface="+mj-lt"/>
              </a:rPr>
              <a:t> dataset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it-IT" altLang="it-IT" sz="1800" dirty="0" err="1">
                <a:latin typeface="+mj-lt"/>
              </a:rPr>
              <a:t>nor</a:t>
            </a:r>
            <a:r>
              <a:rPr lang="it-IT" altLang="it-IT" sz="1800" dirty="0">
                <a:latin typeface="+mj-lt"/>
              </a:rPr>
              <a:t> with Google-Play-</a:t>
            </a:r>
            <a:r>
              <a:rPr lang="it-IT" altLang="it-IT" sz="1800" dirty="0" err="1">
                <a:latin typeface="+mj-lt"/>
              </a:rPr>
              <a:t>Scraper</a:t>
            </a:r>
            <a:endParaRPr lang="it-IT" altLang="it-IT" sz="1800" dirty="0">
              <a:latin typeface="+mj-lt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rcRect l="21019" t="1138" r="17427"/>
          <a:stretch>
            <a:fillRect/>
          </a:stretch>
        </p:blipFill>
        <p:spPr>
          <a:xfrm>
            <a:off x="525702" y="3400254"/>
            <a:ext cx="1906509" cy="2138136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5241170" y="3748840"/>
            <a:ext cx="36770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We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</a:t>
            </a:r>
            <a:r>
              <a:rPr kumimoji="0" lang="en-US" altLang="it-IT" sz="180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build 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 set of keywords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related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to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different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</a:t>
            </a:r>
            <a:r>
              <a:rPr kumimoji="0" lang="en-US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'L</a:t>
            </a:r>
            <a:r>
              <a:rPr kumimoji="0" lang="it-IT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earning </a:t>
            </a:r>
            <a:r>
              <a:rPr kumimoji="0" lang="it-IT" altLang="it-IT" sz="1800" i="1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categor</a:t>
            </a:r>
            <a:r>
              <a:rPr kumimoji="0" lang="en-US" altLang="it-IT" sz="1800" i="1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y'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and </a:t>
            </a:r>
            <a:r>
              <a:rPr kumimoji="0" lang="en-US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'A</a:t>
            </a:r>
            <a:r>
              <a:rPr kumimoji="0" lang="it-IT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ge rang</a:t>
            </a:r>
            <a:r>
              <a:rPr lang="it-IT" altLang="it-IT" i="1" dirty="0">
                <a:latin typeface="+mj-lt"/>
              </a:rPr>
              <a:t>e</a:t>
            </a:r>
            <a:r>
              <a:rPr lang="en-US" altLang="it-IT" i="1" dirty="0">
                <a:latin typeface="+mj-lt"/>
              </a:rPr>
              <a:t>'</a:t>
            </a:r>
            <a:r>
              <a:rPr lang="it-IT" altLang="it-IT" dirty="0">
                <a:latin typeface="+mj-lt"/>
              </a:rPr>
              <a:t>. </a:t>
            </a:r>
            <a:r>
              <a:rPr lang="en-US" altLang="it-IT" dirty="0">
                <a:latin typeface="+mj-lt"/>
              </a:rPr>
              <a:t>Thus, the </a:t>
            </a:r>
            <a:r>
              <a:rPr lang="en-US" altLang="it-IT" i="1" dirty="0">
                <a:ln>
                  <a:noFill/>
                </a:ln>
                <a:effectLst/>
                <a:latin typeface="+mj-lt"/>
                <a:sym typeface="+mn-ea"/>
              </a:rPr>
              <a:t>'L</a:t>
            </a:r>
            <a:r>
              <a:rPr lang="it-IT" altLang="it-IT" i="1" dirty="0">
                <a:ln>
                  <a:noFill/>
                </a:ln>
                <a:effectLst/>
                <a:latin typeface="+mj-lt"/>
                <a:sym typeface="+mn-ea"/>
              </a:rPr>
              <a:t>earning </a:t>
            </a:r>
            <a:r>
              <a:rPr lang="it-IT" altLang="it-IT" i="1" dirty="0" err="1">
                <a:ln>
                  <a:noFill/>
                </a:ln>
                <a:effectLst/>
                <a:latin typeface="+mj-lt"/>
                <a:sym typeface="+mn-ea"/>
              </a:rPr>
              <a:t>categor</a:t>
            </a:r>
            <a:r>
              <a:rPr lang="en-US" altLang="it-IT" i="1" dirty="0" err="1">
                <a:ln>
                  <a:noFill/>
                </a:ln>
                <a:effectLst/>
                <a:latin typeface="+mj-lt"/>
                <a:sym typeface="+mn-ea"/>
              </a:rPr>
              <a:t>y'</a:t>
            </a:r>
            <a:r>
              <a:rPr lang="en-US" altLang="it-IT" dirty="0">
                <a:latin typeface="+mj-lt"/>
              </a:rPr>
              <a:t> and </a:t>
            </a:r>
            <a:r>
              <a:rPr lang="en-US" altLang="it-IT" i="1" dirty="0">
                <a:ln>
                  <a:noFill/>
                </a:ln>
                <a:effectLst/>
                <a:latin typeface="+mj-lt"/>
                <a:sym typeface="+mn-ea"/>
              </a:rPr>
              <a:t>'A</a:t>
            </a:r>
            <a:r>
              <a:rPr lang="it-IT" altLang="it-IT" i="1" dirty="0">
                <a:ln>
                  <a:noFill/>
                </a:ln>
                <a:effectLst/>
                <a:latin typeface="+mj-lt"/>
                <a:sym typeface="+mn-ea"/>
              </a:rPr>
              <a:t>ge rang</a:t>
            </a:r>
            <a:r>
              <a:rPr lang="it-IT" altLang="it-IT" i="1" dirty="0">
                <a:latin typeface="+mj-lt"/>
                <a:sym typeface="+mn-ea"/>
              </a:rPr>
              <a:t>e</a:t>
            </a:r>
            <a:r>
              <a:rPr lang="en-US" altLang="it-IT" i="1" dirty="0">
                <a:latin typeface="+mj-lt"/>
                <a:sym typeface="+mn-ea"/>
              </a:rPr>
              <a:t>'</a:t>
            </a:r>
            <a:r>
              <a:rPr lang="en-US" altLang="it-IT" dirty="0">
                <a:latin typeface="+mj-lt"/>
              </a:rPr>
              <a:t> are assigned based on presence of the keywords found in the </a:t>
            </a:r>
            <a:r>
              <a:rPr lang="en-US" dirty="0">
                <a:solidFill>
                  <a:srgbClr val="C00000"/>
                </a:solidFill>
              </a:rPr>
              <a:t>Description</a:t>
            </a:r>
            <a:r>
              <a:rPr lang="en-US" altLang="it-IT" dirty="0">
                <a:latin typeface="+mj-lt"/>
              </a:rPr>
              <a:t> 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863337" y="4469322"/>
            <a:ext cx="1039495" cy="43815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99189" y="1437325"/>
            <a:ext cx="5745480" cy="673735"/>
            <a:chOff x="1913" y="2523"/>
            <a:chExt cx="9048" cy="1061"/>
          </a:xfrm>
        </p:grpSpPr>
        <p:sp>
          <p:nvSpPr>
            <p:cNvPr id="7" name="Text Box 6"/>
            <p:cNvSpPr txBox="1"/>
            <p:nvPr/>
          </p:nvSpPr>
          <p:spPr>
            <a:xfrm>
              <a:off x="3414" y="2568"/>
              <a:ext cx="754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it-IT" dirty="0" err="1">
                  <a:ln>
                    <a:noFill/>
                  </a:ln>
                  <a:effectLst/>
                  <a:latin typeface="+mj-lt"/>
                  <a:sym typeface="+mn-ea"/>
                </a:rPr>
                <a:t>C</a:t>
              </a:r>
              <a:r>
                <a:rPr lang="it-IT" altLang="it-IT" dirty="0" err="1">
                  <a:ln>
                    <a:noFill/>
                  </a:ln>
                  <a:effectLst/>
                  <a:latin typeface="+mj-lt"/>
                  <a:sym typeface="+mn-ea"/>
                </a:rPr>
                <a:t>lassify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 the </a:t>
              </a:r>
              <a:r>
                <a:rPr lang="it-IT" altLang="it-IT" dirty="0" err="1">
                  <a:latin typeface="+mj-lt"/>
                  <a:sym typeface="+mn-ea"/>
                </a:rPr>
                <a:t>filtered</a:t>
              </a:r>
              <a:r>
                <a:rPr lang="it-IT" altLang="it-IT" dirty="0">
                  <a:latin typeface="+mj-lt"/>
                  <a:sym typeface="+mn-ea"/>
                </a:rPr>
                <a:t> games </a:t>
              </a:r>
              <a:r>
                <a:rPr lang="it-IT" altLang="it-IT" dirty="0" err="1">
                  <a:ln>
                    <a:noFill/>
                  </a:ln>
                  <a:effectLst/>
                  <a:latin typeface="+mj-lt"/>
                  <a:sym typeface="+mn-ea"/>
                </a:rPr>
                <a:t>according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 to </a:t>
              </a:r>
              <a:r>
                <a:rPr lang="it-IT" altLang="it-IT" dirty="0" err="1">
                  <a:latin typeface="+mj-lt"/>
                  <a:sym typeface="+mn-ea"/>
                </a:rPr>
                <a:t>their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 </a:t>
              </a:r>
              <a:endParaRPr kumimoji="0" lang="it-IT" altLang="it-IT" b="0" i="0" u="none" strike="noStrike" cap="none" normalizeH="0" baseline="0" dirty="0">
                <a:ln>
                  <a:noFill/>
                </a:ln>
                <a:effectLst/>
                <a:latin typeface="+mj-lt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it-IT" altLang="it-IT" dirty="0" err="1">
                  <a:ln>
                    <a:noFill/>
                  </a:ln>
                  <a:effectLst/>
                  <a:latin typeface="+mj-lt"/>
                  <a:sym typeface="+mn-ea"/>
                </a:rPr>
                <a:t>specific</a:t>
              </a:r>
              <a:r>
                <a:rPr lang="it-IT" altLang="it-IT" dirty="0">
                  <a:ln>
                    <a:noFill/>
                  </a:ln>
                  <a:solidFill>
                    <a:srgbClr val="202124"/>
                  </a:solidFill>
                  <a:effectLst/>
                  <a:latin typeface="+mj-lt"/>
                  <a:sym typeface="+mn-ea"/>
                </a:rPr>
                <a:t> </a:t>
              </a:r>
              <a:r>
                <a:rPr lang="en-US" dirty="0">
                  <a:solidFill>
                    <a:srgbClr val="C00000"/>
                  </a:solidFill>
                  <a:sym typeface="+mn-ea"/>
                </a:rPr>
                <a:t>Learning Category 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and</a:t>
              </a:r>
              <a:r>
                <a:rPr lang="it-IT" altLang="it-IT" dirty="0">
                  <a:ln>
                    <a:noFill/>
                  </a:ln>
                  <a:solidFill>
                    <a:srgbClr val="202124"/>
                  </a:solidFill>
                  <a:effectLst/>
                  <a:latin typeface="+mj-lt"/>
                  <a:sym typeface="+mn-ea"/>
                </a:rPr>
                <a:t> </a:t>
              </a:r>
              <a:r>
                <a:rPr lang="en-US" dirty="0">
                  <a:solidFill>
                    <a:srgbClr val="C00000"/>
                  </a:solidFill>
                  <a:sym typeface="+mn-ea"/>
                </a:rPr>
                <a:t>Age Range 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1913" y="2523"/>
              <a:ext cx="291" cy="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2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2" y="4088322"/>
            <a:ext cx="762000" cy="762000"/>
          </a:xfrm>
          <a:prstGeom prst="rect">
            <a:avLst/>
          </a:prstGeom>
        </p:spPr>
      </p:pic>
      <p:pic>
        <p:nvPicPr>
          <p:cNvPr id="2050" name="Picture 2" descr="Education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758" y="2618561"/>
            <a:ext cx="723157" cy="72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 classification fre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3" y="1505590"/>
            <a:ext cx="765355" cy="76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2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6" action="ppaction://hlinksldjump"/>
              </a:rPr>
              <a:t>Back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For Game Selection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60" y="2114550"/>
            <a:ext cx="1939290" cy="1630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5873" y="3835400"/>
            <a:ext cx="1864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cs typeface="+mn-lt"/>
              </a:rPr>
              <a:t>120 Application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073" y="1416685"/>
            <a:ext cx="1060450" cy="6978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3628390"/>
            <a:ext cx="829945" cy="622300"/>
          </a:xfrm>
          <a:prstGeom prst="rect">
            <a:avLst/>
          </a:prstGeom>
        </p:spPr>
      </p:pic>
      <p:sp>
        <p:nvSpPr>
          <p:cNvPr id="26" name="Rectangle: Rounded Corners 25"/>
          <p:cNvSpPr/>
          <p:nvPr/>
        </p:nvSpPr>
        <p:spPr>
          <a:xfrm>
            <a:off x="6116638" y="1604010"/>
            <a:ext cx="1793875" cy="510540"/>
          </a:xfrm>
          <a:prstGeom prst="roundRect">
            <a:avLst/>
          </a:prstGeom>
          <a:noFill/>
          <a:ln w="28575" cmpd="sng">
            <a:solidFill>
              <a:srgbClr val="728FA5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tx1"/>
                </a:solidFill>
                <a:cs typeface="+mn-lt"/>
              </a:rPr>
              <a:t>40 Serious Games</a:t>
            </a:r>
          </a:p>
        </p:txBody>
      </p:sp>
      <p:sp>
        <p:nvSpPr>
          <p:cNvPr id="27" name="Rectangle: Rounded Corners 26"/>
          <p:cNvSpPr/>
          <p:nvPr/>
        </p:nvSpPr>
        <p:spPr>
          <a:xfrm>
            <a:off x="6123940" y="2687955"/>
            <a:ext cx="1779270" cy="510540"/>
          </a:xfrm>
          <a:prstGeom prst="roundRect">
            <a:avLst/>
          </a:prstGeom>
          <a:noFill/>
          <a:ln w="28575" cmpd="sng">
            <a:solidFill>
              <a:srgbClr val="728FA5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tx1"/>
                </a:solidFill>
                <a:cs typeface="+mn-lt"/>
              </a:rPr>
              <a:t>40 Non Serious Games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6123940" y="3693160"/>
            <a:ext cx="1779270" cy="510540"/>
          </a:xfrm>
          <a:prstGeom prst="roundRect">
            <a:avLst/>
          </a:prstGeom>
          <a:noFill/>
          <a:ln w="28575" cmpd="sng">
            <a:solidFill>
              <a:srgbClr val="728FA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tx1"/>
                </a:solidFill>
                <a:cs typeface="+mn-lt"/>
              </a:rPr>
              <a:t>40 Random Games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870" y="2501900"/>
            <a:ext cx="998855" cy="83566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369695" y="4698365"/>
            <a:ext cx="6316980" cy="923290"/>
            <a:chOff x="2283" y="4674"/>
            <a:chExt cx="9948" cy="1454"/>
          </a:xfrm>
        </p:grpSpPr>
        <p:sp>
          <p:nvSpPr>
            <p:cNvPr id="6" name="Text Box 5"/>
            <p:cNvSpPr txBox="1"/>
            <p:nvPr/>
          </p:nvSpPr>
          <p:spPr>
            <a:xfrm>
              <a:off x="5007" y="4674"/>
              <a:ext cx="7224" cy="1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Benchmark idea</a:t>
              </a:r>
              <a:r>
                <a:rPr lang="en-US" dirty="0"/>
                <a:t>: verify that our algorithm has</a:t>
              </a:r>
            </a:p>
            <a:p>
              <a:pPr algn="ctr"/>
              <a:r>
                <a:rPr lang="en-US" dirty="0"/>
                <a:t>selected </a:t>
              </a:r>
              <a:r>
                <a:rPr lang="en-US" b="1" dirty="0"/>
                <a:t>all the serious games</a:t>
              </a:r>
              <a:r>
                <a:rPr lang="en-US" dirty="0"/>
                <a:t> and filtered out </a:t>
              </a:r>
            </a:p>
            <a:p>
              <a:pPr algn="ctr"/>
              <a:r>
                <a:rPr lang="en-US" b="1" dirty="0"/>
                <a:t>the not serious ones</a:t>
              </a:r>
              <a:r>
                <a:rPr lang="en-US" dirty="0"/>
                <a:t> and the </a:t>
              </a:r>
              <a:r>
                <a:rPr lang="en-US" b="1" dirty="0"/>
                <a:t>random apps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3" y="4742"/>
              <a:ext cx="1316" cy="1316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550285" y="1833880"/>
            <a:ext cx="1016000" cy="2135505"/>
            <a:chOff x="4618" y="2958"/>
            <a:chExt cx="1600" cy="311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26" y="2958"/>
              <a:ext cx="0" cy="31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618" y="4541"/>
              <a:ext cx="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5426" y="2958"/>
              <a:ext cx="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5410" y="6061"/>
              <a:ext cx="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/>
          <p:cNvCxnSpPr/>
          <p:nvPr/>
        </p:nvCxnSpPr>
        <p:spPr>
          <a:xfrm flipH="1">
            <a:off x="4073525" y="2914015"/>
            <a:ext cx="5029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3"/>
          <p:cNvPicPr>
            <a:picLocks noGrp="1"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6025" y="2093595"/>
            <a:ext cx="1965325" cy="1652270"/>
          </a:xfrm>
          <a:prstGeom prst="rect">
            <a:avLst/>
          </a:prstGeom>
          <a:blipFill dpi="0" rotWithShape="1">
            <a:blip r:embed="rId9">
              <a:alphaModFix amt="96000"/>
            </a:blip>
            <a:srcRect/>
            <a:tile tx="0" ty="0" sx="100000" sy="100000" flip="none" algn="tl"/>
          </a:blipFill>
        </p:spPr>
      </p:pic>
      <p:sp>
        <p:nvSpPr>
          <p:cNvPr id="7" name="Text Box 6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0" action="ppaction://hlinksldjump"/>
              </a:rPr>
              <a:t>Back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90</TotalTime>
  <Words>743</Words>
  <Application>Microsoft Office PowerPoint</Application>
  <PresentationFormat>Presentazione su schermo (4:3)</PresentationFormat>
  <Paragraphs>152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Aharoni</vt:lpstr>
      <vt:lpstr>Arial</vt:lpstr>
      <vt:lpstr>Calibri</vt:lpstr>
      <vt:lpstr>Times New Roman</vt:lpstr>
      <vt:lpstr>Wingdings</vt:lpstr>
      <vt:lpstr>POLI</vt:lpstr>
      <vt:lpstr>Titolo presentazione sottotitolo</vt:lpstr>
      <vt:lpstr>Table of contents</vt:lpstr>
      <vt:lpstr>PROJECT PURPOSE  </vt:lpstr>
      <vt:lpstr>Starting point: Google-Playstore.csv </vt:lpstr>
      <vt:lpstr>Filtering Potential “Serious Game” </vt:lpstr>
      <vt:lpstr>Filtering out Not Games or Renamed Apps</vt:lpstr>
      <vt:lpstr>Enriching the Dataset with Descriptions and Reviews</vt:lpstr>
      <vt:lpstr>Keywords Extraction with Natural Language Processing (NLP)</vt:lpstr>
      <vt:lpstr>Benchmark For Game Selection</vt:lpstr>
      <vt:lpstr>Benchmark Results</vt:lpstr>
      <vt:lpstr>Build Dataset with Pubmed Papers</vt:lpstr>
      <vt:lpstr>Reliability of Pubmed papers</vt:lpstr>
      <vt:lpstr>Threshold for Clinical Validation </vt:lpstr>
      <vt:lpstr>Similarity function for Not Validated Games</vt:lpstr>
      <vt:lpstr>Benchmark for Game Validation</vt:lpstr>
      <vt:lpstr>Benchmark Results</vt:lpstr>
      <vt:lpstr>Dashboard</vt:lpstr>
      <vt:lpstr>Benchmark for study type recognition</vt:lpstr>
      <vt:lpstr>Benchmark Results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Simone Censuales</cp:lastModifiedBy>
  <cp:revision>73</cp:revision>
  <dcterms:created xsi:type="dcterms:W3CDTF">2021-12-17T13:31:33Z</dcterms:created>
  <dcterms:modified xsi:type="dcterms:W3CDTF">2021-12-20T22:06:53Z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63BA4586B19E455187614F8D72D47DD5</vt:lpwstr>
  </property>
  <property fmtid="{D5CDD505-2E9C-101B-9397-08002B2CF9AE}" pid="3" name="KSOProductBuildVer">
    <vt:lpwstr>1033-3.9.3.6359</vt:lpwstr>
  </property>
</Properties>
</file>